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4" r:id="rId2"/>
    <p:sldId id="860" r:id="rId3"/>
    <p:sldId id="929" r:id="rId4"/>
    <p:sldId id="859" r:id="rId5"/>
    <p:sldId id="930" r:id="rId6"/>
    <p:sldId id="825" r:id="rId7"/>
    <p:sldId id="931" r:id="rId8"/>
    <p:sldId id="894" r:id="rId9"/>
    <p:sldId id="896" r:id="rId10"/>
    <p:sldId id="968" r:id="rId11"/>
    <p:sldId id="899" r:id="rId12"/>
    <p:sldId id="864" r:id="rId13"/>
    <p:sldId id="950" r:id="rId14"/>
    <p:sldId id="951" r:id="rId15"/>
    <p:sldId id="901" r:id="rId16"/>
    <p:sldId id="923" r:id="rId17"/>
    <p:sldId id="954" r:id="rId18"/>
    <p:sldId id="955" r:id="rId19"/>
    <p:sldId id="956" r:id="rId20"/>
    <p:sldId id="957" r:id="rId21"/>
    <p:sldId id="958" r:id="rId22"/>
    <p:sldId id="959" r:id="rId23"/>
    <p:sldId id="960" r:id="rId24"/>
    <p:sldId id="961" r:id="rId25"/>
    <p:sldId id="962" r:id="rId26"/>
    <p:sldId id="963" r:id="rId27"/>
    <p:sldId id="964" r:id="rId28"/>
    <p:sldId id="965" r:id="rId29"/>
    <p:sldId id="966" r:id="rId30"/>
    <p:sldId id="967" r:id="rId31"/>
    <p:sldId id="969" r:id="rId32"/>
    <p:sldId id="970" r:id="rId33"/>
    <p:sldId id="971" r:id="rId34"/>
    <p:sldId id="800" r:id="rId35"/>
    <p:sldId id="862" r:id="rId36"/>
    <p:sldId id="750" r:id="rId37"/>
    <p:sldId id="770" r:id="rId38"/>
    <p:sldId id="972" r:id="rId39"/>
    <p:sldId id="973" r:id="rId40"/>
    <p:sldId id="812" r:id="rId41"/>
    <p:sldId id="813" r:id="rId42"/>
    <p:sldId id="814" r:id="rId43"/>
    <p:sldId id="818" r:id="rId44"/>
    <p:sldId id="974" r:id="rId45"/>
    <p:sldId id="821" r:id="rId46"/>
    <p:sldId id="975" r:id="rId47"/>
    <p:sldId id="976" r:id="rId48"/>
    <p:sldId id="797" r:id="rId49"/>
    <p:sldId id="977" r:id="rId50"/>
    <p:sldId id="978" r:id="rId51"/>
    <p:sldId id="979" r:id="rId52"/>
    <p:sldId id="808" r:id="rId53"/>
    <p:sldId id="779" r:id="rId54"/>
    <p:sldId id="980" r:id="rId55"/>
    <p:sldId id="786" r:id="rId56"/>
    <p:sldId id="845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5"/>
    <p:restoredTop sz="88558"/>
  </p:normalViewPr>
  <p:slideViewPr>
    <p:cSldViewPr snapToGrid="0" snapToObjects="1">
      <p:cViewPr varScale="1">
        <p:scale>
          <a:sx n="97" d="100"/>
          <a:sy n="97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62A18-FB98-2B4C-BD51-E18CB75A4A28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E8C5C-7544-9448-9437-5C228A04D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329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E8C5C-7544-9448-9437-5C228A04DA3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6205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0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06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84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61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18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78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35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6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0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47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62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32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收敛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15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83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6094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 a realistic situation, there are too many states and actions,</a:t>
            </a:r>
          </a:p>
          <a:p>
            <a:r>
              <a:rPr kumimoji="1" lang="en-US" altLang="zh-CN" dirty="0"/>
              <a:t>so we cannot learn every single state-action pair. It is too slow</a:t>
            </a:r>
          </a:p>
          <a:p>
            <a:r>
              <a:rPr kumimoji="1" lang="en-US" altLang="zh-CN" dirty="0"/>
              <a:t>to learn the Q value of each state and action individually.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E8C5C-7544-9448-9437-5C228A04DA33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918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5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4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27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8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2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3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1DE88-5813-9841-AB90-12F667C67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4BEFC7-5B95-D44B-ADB5-8AC71B4DB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5E3ADD-9837-874A-9BFD-8592957E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0E551B-A706-DA4F-9418-87EFBD58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E8F41-A02C-9F4F-A1BF-D679C08F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76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86B8A-7864-2946-A704-43F4A66F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1E44A0-C7A3-FA42-A329-415B2F362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039A4-66D1-F64E-B734-0970E9282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0806D-1B85-B34E-94DB-D26943C6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D59CA7-DF5D-414B-9D7C-F898542E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23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1A6788-FD4F-CE45-929D-F7F74D0FB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7E0734-CEC3-2141-ACC1-49FE4606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354F8-1ED3-D240-A4DE-AC4FBEDF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A6AB4F-4227-7249-AB9D-F0D61F23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B3F956-33F8-7642-A92B-7D56EC0F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62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68AD7-B000-C549-91BA-D24249A3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622C0-80D7-3E4C-9F0D-EE54069D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817F0-2B10-DF4B-8188-06815FD6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210C37-BCF3-644E-8ABD-FF3490A2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71DF14-CAA1-8743-B0D4-736499FA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60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23162-A10B-E049-BC0D-DB305C01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5B30EF-BD2E-DF40-A819-B8806AA86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D54227-7F4B-1740-ABE1-2A455F06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A03310-93DF-CD49-B6AE-2AEFC578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1DA12-5895-0041-8226-E634F109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95B5A-15B1-D94B-AF49-30C8D42A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923BC-E696-5346-985C-D70E0DC4E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8D7A9-0B79-7648-AB71-744EE1F31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7F244C-74E4-604D-B164-6823FFAA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10E69A-F8AC-DB4F-9D1E-D528F395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91779A-58E2-9E4F-9D12-DB0E7870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03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7B63C-4E7E-6742-BB43-62A6F669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8F8D11-C3CD-ED48-BDF5-4C2A02CB7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810595-D96D-E746-BB95-EC7F7CFE7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ADE60F-15D7-8D45-A6E3-36B177DD2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34165F-624E-4041-908C-2F3091DCF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C85AC6-4CDC-6C4B-9004-7E147189B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333B38-6216-7E44-8337-090CB010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6B51BE-210B-2A4A-AA48-34DCBCF6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3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B274E-723E-F34E-85A4-0368BA4C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A825C5-322E-E542-B6A5-A1F941D7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7EC6F7-85D9-7F45-84DE-F28B568A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ACF5E-6D09-4F4B-91DD-093D754A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62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279888-B365-2941-8B9B-CA84E964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732998-B210-A742-AF1E-85390DE4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2405E-6A7F-D84B-8F8A-0F10ABC3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64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83BAB-4418-D242-BB45-C5D0B912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1D6B1-57DC-5D42-8730-C9842C72C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0FEB30-F377-AC4C-B060-CA5B36839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9D6569-6F60-DA4C-BB50-AB7BB961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4A1FE9-DC1F-084E-87BF-BBC04192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2666DE-7D81-404B-864A-32EB7FE5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15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F6D70-D98E-B243-B634-ECA61FEC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4495A8-E023-7D44-BE23-630E316DE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71FFC5-1C6C-7943-A348-0A65F327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E11768-5BE4-4B42-96BD-5E855EDB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2021/10/21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CCDD64-820A-9A4F-892A-D7CB02D8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AECF4-8941-5349-BD03-3A3704CB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991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455C4D-6714-0F4F-9379-7620F611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301E7C-CBA2-E040-84E1-EACD460C9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88D378-7C2A-7845-B4AF-A6C9A70D6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B5D159-E360-BC44-A7CA-C1C0CBE84953}" type="datetimeFigureOut">
              <a:rPr kumimoji="1" lang="zh-CN" altLang="en-US" smtClean="0"/>
              <a:pPr/>
              <a:t>2021/10/21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8A0D1C-C28B-4743-B9F2-365A88F1D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22D750-0171-9D42-B8F8-7C94DBB6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06934A6-7140-5B4E-A288-671E432AFE8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6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.xml"/><Relationship Id="rId7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6.xml"/><Relationship Id="rId7" Type="http://schemas.openxmlformats.org/officeDocument/2006/relationships/image" Target="../media/image2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1-4-points-value-iteration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2-1-point-bridge-crossing-analysi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3-5-points-policies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4-1-point-asynchronous-value-iteration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5-3-points-prioritized-sweeping-value-iteration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w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14.xml"/><Relationship Id="rId7" Type="http://schemas.openxmlformats.org/officeDocument/2006/relationships/image" Target="../media/image63.png"/><Relationship Id="rId12" Type="http://schemas.openxmlformats.org/officeDocument/2006/relationships/image" Target="../media/image6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1.bin"/><Relationship Id="rId5" Type="http://schemas.openxmlformats.org/officeDocument/2006/relationships/tags" Target="../tags/tag16.xml"/><Relationship Id="rId10" Type="http://schemas.openxmlformats.org/officeDocument/2006/relationships/image" Target="../media/image66.png"/><Relationship Id="rId4" Type="http://schemas.openxmlformats.org/officeDocument/2006/relationships/tags" Target="../tags/tag15.xml"/><Relationship Id="rId9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6-4-points-q-learning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7-2-points-epsilon-greedy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mdps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8-1-point-bridge-crossing-revisited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9-1-point-q-learning-and-pacman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9.xml"/><Relationship Id="rId7" Type="http://schemas.openxmlformats.org/officeDocument/2006/relationships/image" Target="../media/image69.png"/><Relationship Id="rId12" Type="http://schemas.openxmlformats.org/officeDocument/2006/relationships/image" Target="../media/image6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3.png"/><Relationship Id="rId5" Type="http://schemas.openxmlformats.org/officeDocument/2006/relationships/tags" Target="../tags/tag21.xml"/><Relationship Id="rId10" Type="http://schemas.openxmlformats.org/officeDocument/2006/relationships/image" Target="../media/image72.png"/><Relationship Id="rId4" Type="http://schemas.openxmlformats.org/officeDocument/2006/relationships/tags" Target="../tags/tag20.xml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3/#question-10-3-points-approximate-q-learning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97D5B-B547-5547-B9E1-99C95E37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Pac-Man Projects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3703E-27CB-BF4C-B06D-B49D94FF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trike="sngStrike" dirty="0"/>
              <a:t>P0: UNIX/Python Tutorial</a:t>
            </a:r>
          </a:p>
          <a:p>
            <a:r>
              <a:rPr kumimoji="1" lang="en-US" altLang="zh-CN" strike="sngStrike" dirty="0"/>
              <a:t>P1: Search</a:t>
            </a:r>
          </a:p>
          <a:p>
            <a:r>
              <a:rPr kumimoji="1" lang="en-US" altLang="zh-CN" strike="sngStrike" dirty="0"/>
              <a:t>P2: Multi-Agent Search</a:t>
            </a:r>
          </a:p>
          <a:p>
            <a:r>
              <a:rPr kumimoji="1" lang="en-US" altLang="zh-CN" dirty="0"/>
              <a:t>P3: Reinforcement Learning</a:t>
            </a:r>
          </a:p>
          <a:p>
            <a:r>
              <a:rPr kumimoji="1" lang="en-US" altLang="zh-CN" dirty="0"/>
              <a:t>P4: BNs and HMMs: Ghostbusters</a:t>
            </a:r>
          </a:p>
          <a:p>
            <a:r>
              <a:rPr kumimoji="1" lang="en-US" altLang="zh-CN" dirty="0"/>
              <a:t>P5: Machine Learning: Classification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81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Each MDP state projects an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ja-JP" altLang="en-US">
                <a:solidFill>
                  <a:schemeClr val="accent2"/>
                </a:solidFill>
              </a:rPr>
              <a:t>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T(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= P(s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|</a:t>
            </a:r>
            <a:r>
              <a:rPr lang="en-US" altLang="ja-JP" dirty="0" err="1">
                <a:solidFill>
                  <a:srgbClr val="C00000"/>
                </a:solidFill>
              </a:rPr>
              <a:t>s,a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s,a,s</a:t>
            </a:r>
            <a:r>
              <a:rPr lang="ja-JP" altLang="en-US"/>
              <a:t>’</a:t>
            </a:r>
            <a:endParaRPr lang="en-US" dirty="0"/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 is a </a:t>
            </a:r>
            <a:r>
              <a:rPr lang="en-US" i="1" dirty="0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(s, a) is a </a:t>
            </a:r>
            <a:r>
              <a:rPr lang="en-US" i="1" dirty="0">
                <a:solidFill>
                  <a:srgbClr val="008000"/>
                </a:solidFill>
              </a:rPr>
              <a:t>q-state</a:t>
            </a:r>
          </a:p>
        </p:txBody>
      </p:sp>
      <p:pic>
        <p:nvPicPr>
          <p:cNvPr id="18434" name="Picture 2" descr="C:\Users\Dan\Dropbox\Office\CS 188\Ketrina Art\MDPs\QStat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743200"/>
            <a:ext cx="3017838" cy="2260157"/>
          </a:xfrm>
          <a:prstGeom prst="rect">
            <a:avLst/>
          </a:prstGeom>
          <a:noFill/>
        </p:spPr>
      </p:pic>
      <p:pic>
        <p:nvPicPr>
          <p:cNvPr id="35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10134600" y="4343400"/>
            <a:ext cx="1844538" cy="1600200"/>
          </a:xfrm>
          <a:prstGeom prst="rect">
            <a:avLst/>
          </a:prstGeom>
          <a:noFill/>
        </p:spPr>
      </p:pic>
      <p:pic>
        <p:nvPicPr>
          <p:cNvPr id="36" name="Picture 2" descr="C:\Users\Dan\Dropbox\Office\CS 188\Ketrina Art\MDPs\GridFutures3.png"/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9906000" y="1447800"/>
            <a:ext cx="2057400" cy="144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754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71035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75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9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2239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5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7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451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3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56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5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0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0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3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4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301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2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C081D6-04FE-6541-AAC6-4918F4E2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1 (4 points): Value Iteration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820B80-D85D-0343-8D96-8FC162C88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http://inst.cs.berkeley.edu/~cs188/sp20/project3/#question-1-4-points-value-iteration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627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D61D8-AF86-5645-A314-D90FC962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2 (1 point): Bridge Crossing Analysis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914D4-1CCF-6646-9405-183035770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http://inst.cs.berkeley.edu/~cs188/sp20/project3/#question-2-1-point-bridge-crossing-analysis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64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BAA09-6B45-3542-8F1A-AFAAF8CE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3 (5 points): Policies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4781A8-EC64-E246-AFE8-2A22A8FAF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http://inst.cs.berkeley.edu/~cs188/sp20/project3/#question-3-5-points-policies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563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064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2880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275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7262750" y="1828800"/>
            <a:ext cx="3068664" cy="40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858254" y="1852550"/>
            <a:ext cx="3006671" cy="39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838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sz="1200" dirty="0"/>
          </a:p>
          <a:p>
            <a:r>
              <a:rPr lang="en-US" sz="2400" dirty="0"/>
              <a:t>Evaluation: For fixed current policy </a:t>
            </a:r>
            <a:r>
              <a:rPr lang="en-US" sz="2400" dirty="0">
                <a:sym typeface="Symbol" pitchFamily="18" charset="2"/>
              </a:rPr>
              <a:t>, find values with policy evaluation:</a:t>
            </a:r>
          </a:p>
          <a:p>
            <a:pPr lvl="1"/>
            <a:r>
              <a:rPr lang="en-US" sz="2000" dirty="0">
                <a:sym typeface="Symbol" pitchFamily="18" charset="2"/>
              </a:rPr>
              <a:t>Iterate until values converge:</a:t>
            </a: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dirty="0"/>
              <a:t>Improvement: For fixed values, get a better policy using policy extraction</a:t>
            </a:r>
          </a:p>
          <a:p>
            <a:pPr lvl="1"/>
            <a:r>
              <a:rPr lang="en-US" sz="2000" dirty="0"/>
              <a:t>One-step look-ahead:</a:t>
            </a:r>
          </a:p>
          <a:p>
            <a:endParaRPr lang="en-US" sz="2400" dirty="0">
              <a:sym typeface="Symbol" pitchFamily="18" charset="2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26211" y="2881749"/>
            <a:ext cx="7834776" cy="690721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30087" y="5142926"/>
            <a:ext cx="7215495" cy="64106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0797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/>
              <a:t>Both value iteration and policy iteration compute the same thing (all optimal values)</a:t>
            </a:r>
          </a:p>
          <a:p>
            <a:pPr lvl="3"/>
            <a:endParaRPr lang="en-US" sz="1200" dirty="0"/>
          </a:p>
          <a:p>
            <a:r>
              <a:rPr lang="en-US" sz="2400" dirty="0"/>
              <a:t>In value iteration:</a:t>
            </a:r>
          </a:p>
          <a:p>
            <a:pPr lvl="1"/>
            <a:r>
              <a:rPr lang="en-US" sz="2200" dirty="0"/>
              <a:t>Every iteration updates both the values and (implicitly) the policy</a:t>
            </a:r>
          </a:p>
          <a:p>
            <a:pPr lvl="1"/>
            <a:r>
              <a:rPr lang="en-US" sz="2200" dirty="0"/>
              <a:t>We don’t track the policy, but taking the max over actions implicitly </a:t>
            </a:r>
            <a:r>
              <a:rPr lang="en-US" sz="2200" dirty="0" err="1"/>
              <a:t>recomputes</a:t>
            </a:r>
            <a:r>
              <a:rPr lang="en-US" sz="2200" dirty="0"/>
              <a:t> it</a:t>
            </a:r>
          </a:p>
          <a:p>
            <a:pPr lvl="3"/>
            <a:endParaRPr lang="en-US" sz="1200" dirty="0"/>
          </a:p>
          <a:p>
            <a:r>
              <a:rPr lang="en-US" sz="2400" dirty="0"/>
              <a:t>In policy iteration:</a:t>
            </a:r>
          </a:p>
          <a:p>
            <a:pPr lvl="1"/>
            <a:r>
              <a:rPr lang="en-US" sz="2200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/>
              <a:t>After the policy is evaluated, a new policy is chosen (slow like a value iteration pass)</a:t>
            </a:r>
          </a:p>
          <a:p>
            <a:pPr lvl="1"/>
            <a:r>
              <a:rPr lang="en-US" sz="2200" dirty="0"/>
              <a:t>The new policy will be better (or we’re done)</a:t>
            </a:r>
          </a:p>
          <a:p>
            <a:pPr lvl="4"/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Both are dynamic programs for solving MDPs</a:t>
            </a:r>
          </a:p>
        </p:txBody>
      </p:sp>
    </p:spTree>
    <p:extLst>
      <p:ext uri="{BB962C8B-B14F-4D97-AF65-F5344CB8AC3E}">
        <p14:creationId xmlns:p14="http://schemas.microsoft.com/office/powerpoint/2010/main" val="9608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ED587-4501-D746-AEC4-C44DB4F1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4 (1 point): Asynchronous Value Iteration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979DEC-7EB1-0A40-9697-4BA9DBF1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http://inst.cs.berkeley.edu/~cs188/sp20/project3/#question-4-1-point-asynchronous-value-iteration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773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3F017-1538-BE46-B805-C9DE8AFA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Question 5 (3 points): Prioritized Sweeping Value Iteration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3DC70-A615-F84F-A6FA-78C3B0E9F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http://inst.cs.berkeley.edu/~cs188/sp20/project3/#question-5-3-points-prioritized-sweeping-value-iteration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38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  <p:extLst>
      <p:ext uri="{BB962C8B-B14F-4D97-AF65-F5344CB8AC3E}">
        <p14:creationId xmlns:p14="http://schemas.microsoft.com/office/powerpoint/2010/main" val="3428929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7580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  <p:extLst>
      <p:ext uri="{BB962C8B-B14F-4D97-AF65-F5344CB8AC3E}">
        <p14:creationId xmlns:p14="http://schemas.microsoft.com/office/powerpoint/2010/main" val="2918557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2031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out actions and states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10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12287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6864C3-568E-6845-BE5D-BA43AE54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1791" y="3392127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407741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35323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92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049740-4A21-F74F-A3A5-0854C776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6 (4 points): Q-Learning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F33B82F-CD18-EC43-B67B-937A35E71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http://inst.cs.berkeley.edu/~cs188/sp20/project3/#question-6-4-points-q-learning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304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</a:p>
        </p:txBody>
      </p:sp>
    </p:spTree>
    <p:extLst>
      <p:ext uri="{BB962C8B-B14F-4D97-AF65-F5344CB8AC3E}">
        <p14:creationId xmlns:p14="http://schemas.microsoft.com/office/powerpoint/2010/main" val="2098981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A45762C-B7DB-D848-84F8-60F61B1E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7 (2 points): Epsilon Greedy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47EF9D-4815-E74D-8C56-5A3B700DF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http://inst.cs.berkeley.edu/~cs188/sp20/project3/#question-7-2-points-epsilon-greedy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68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292DA-8E7F-FE42-AEBC-405F9EE4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MDPs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FADEDF-1F32-BC43-8088-F8C317483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http://inst.cs.berkeley.edu/~cs188/sp20/project3/#mdps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26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5B6BA-04E2-2B4E-9DA9-7A7234B0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8 (1 point): Bridge Crossing Revisited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87C6C-C5E5-FB41-9C1D-70F0C2AF1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http://inst.cs.berkeley.edu/~cs188/sp20/project3/#question-8-1-point-bridge-crossing-revisited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042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F8AFA-7CA9-0649-A22A-FA305C6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9 (1 point): Q-Learning and Pacman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8D0837-298C-D141-A5BD-A0A16154F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http://inst.cs.berkeley.edu/~cs188/sp20/project3/#question-9-1-point-q-learning-and-pacman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29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5613" y="1314450"/>
            <a:ext cx="6229350" cy="523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74822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08744"/>
            <a:ext cx="12192000" cy="1143000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5A2AB3F-CDE4-6C4F-8FD0-F1A96FBB7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1367" y="2623344"/>
            <a:ext cx="2640866" cy="22209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42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B6D7A8-E2DB-FE49-B3BD-45B15392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10 (3 points): Approximate Q-Learning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0093EB-553A-4040-A188-7612C0B83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http://inst.cs.berkeley.edu/~cs188/sp20/project3/#question-10-3-points-approximate-q-learning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448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RL: Helicopter Flight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6394" y="6488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[Andrew Ng]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2585" y="6488668"/>
            <a:ext cx="213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HELICOPTER]</a:t>
            </a:r>
          </a:p>
        </p:txBody>
      </p:sp>
      <p:pic>
        <p:nvPicPr>
          <p:cNvPr id="2" name="HELICOPTER    ihover    new encoding">
            <a:hlinkClick r:id="" action="ppaction://media"/>
            <a:extLst>
              <a:ext uri="{FF2B5EF4-FFF2-40B4-BE49-F238E27FC236}">
                <a16:creationId xmlns:a16="http://schemas.microsoft.com/office/drawing/2014/main" id="{C8EF495E-46B7-5B43-B506-3C9B18426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1125560"/>
            <a:ext cx="9525000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RL: Learning Locomotion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16302" y="648866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GAE]</a:t>
            </a:r>
          </a:p>
        </p:txBody>
      </p:sp>
      <p:pic>
        <p:nvPicPr>
          <p:cNvPr id="2" name="GAE-demo-short">
            <a:hlinkClick r:id="" action="ppaction://media"/>
            <a:extLst>
              <a:ext uri="{FF2B5EF4-FFF2-40B4-BE49-F238E27FC236}">
                <a16:creationId xmlns:a16="http://schemas.microsoft.com/office/drawing/2014/main" id="{9CE0ACA2-162C-A047-9A06-6B36AE628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1219200"/>
            <a:ext cx="6705600" cy="5008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AFDFAA-BB2D-6A44-8241-8077CB6201C8}"/>
              </a:ext>
            </a:extLst>
          </p:cNvPr>
          <p:cNvSpPr txBox="1"/>
          <p:nvPr/>
        </p:nvSpPr>
        <p:spPr>
          <a:xfrm>
            <a:off x="0" y="6553200"/>
            <a:ext cx="4667900" cy="338522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[Schulman, Moritz, Levine, Jordan, Abbeel, ICLR 2016]</a:t>
            </a:r>
          </a:p>
        </p:txBody>
      </p:sp>
    </p:spTree>
    <p:extLst>
      <p:ext uri="{BB962C8B-B14F-4D97-AF65-F5344CB8AC3E}">
        <p14:creationId xmlns:p14="http://schemas.microsoft.com/office/powerpoint/2010/main" val="376712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190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43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1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64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12901</TotalTime>
  <Words>2152</Words>
  <Application>Microsoft Macintosh PowerPoint</Application>
  <PresentationFormat>宽屏</PresentationFormat>
  <Paragraphs>385</Paragraphs>
  <Slides>56</Slides>
  <Notes>25</Notes>
  <HiddenSlides>0</HiddenSlides>
  <MMClips>2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1" baseType="lpstr">
      <vt:lpstr>等线</vt:lpstr>
      <vt:lpstr>Arial</vt:lpstr>
      <vt:lpstr>Calibri</vt:lpstr>
      <vt:lpstr>Office 主题​​</vt:lpstr>
      <vt:lpstr>Photo Editor Photo</vt:lpstr>
      <vt:lpstr>The Pac-Man Projects</vt:lpstr>
      <vt:lpstr>Non-Deterministic Search</vt:lpstr>
      <vt:lpstr>Grid World Actions</vt:lpstr>
      <vt:lpstr>Markov Decision Processes</vt:lpstr>
      <vt:lpstr>MDPs</vt:lpstr>
      <vt:lpstr>Policies</vt:lpstr>
      <vt:lpstr>Example: Racing</vt:lpstr>
      <vt:lpstr>Example: Racing</vt:lpstr>
      <vt:lpstr>Racing Search Tree</vt:lpstr>
      <vt:lpstr>MDP Search Trees</vt:lpstr>
      <vt:lpstr>Discounting</vt:lpstr>
      <vt:lpstr>Discounting</vt:lpstr>
      <vt:lpstr>Snapshot of Demo – Gridworld V Values</vt:lpstr>
      <vt:lpstr>Snapshot of Demo – Gridworld Q Values</vt:lpstr>
      <vt:lpstr>Values of States</vt:lpstr>
      <vt:lpstr>Value Iteration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Question 1 (4 points): Value Iteration</vt:lpstr>
      <vt:lpstr>Question 2 (1 point): Bridge Crossing Analysis</vt:lpstr>
      <vt:lpstr>Question 3 (5 points): Policies</vt:lpstr>
      <vt:lpstr>Policy Evaluation</vt:lpstr>
      <vt:lpstr>Example: Policy Evaluation</vt:lpstr>
      <vt:lpstr>Policy Iteration</vt:lpstr>
      <vt:lpstr>Comparison</vt:lpstr>
      <vt:lpstr>Question 4 (1 point): Asynchronous Value Iteration</vt:lpstr>
      <vt:lpstr>Question 5 (3 points): Prioritized Sweeping Value Iteration</vt:lpstr>
      <vt:lpstr>Reinforcement Learning</vt:lpstr>
      <vt:lpstr>Reinforcement Learning</vt:lpstr>
      <vt:lpstr>Example: Learning to Walk</vt:lpstr>
      <vt:lpstr>Reinforcement Learning</vt:lpstr>
      <vt:lpstr>Offline (MDPs) vs. Online (RL)</vt:lpstr>
      <vt:lpstr>Offline (MDPs) vs. Online (RL)</vt:lpstr>
      <vt:lpstr>Q-Learning</vt:lpstr>
      <vt:lpstr>Question 6 (4 points): Q-Learning</vt:lpstr>
      <vt:lpstr>How to Explore?</vt:lpstr>
      <vt:lpstr>Question 7 (2 points): Epsilon Greedy</vt:lpstr>
      <vt:lpstr>Question 8 (1 point): Bridge Crossing Revisited</vt:lpstr>
      <vt:lpstr>Question 9 (1 point): Q-Learning and Pacman</vt:lpstr>
      <vt:lpstr>Approximate Q-Learning</vt:lpstr>
      <vt:lpstr>Approximate Q-Learning</vt:lpstr>
      <vt:lpstr>Question 10 (3 points): Approximate Q-Learning</vt:lpstr>
      <vt:lpstr>RL: Helicopter Flight</vt:lpstr>
      <vt:lpstr>RL: Learning Locomotion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用Python学人工智能</dc:title>
  <dc:creator>薛景</dc:creator>
  <cp:lastModifiedBy>薛景</cp:lastModifiedBy>
  <cp:revision>93</cp:revision>
  <dcterms:created xsi:type="dcterms:W3CDTF">2020-01-23T03:06:46Z</dcterms:created>
  <dcterms:modified xsi:type="dcterms:W3CDTF">2021-10-21T12:14:34Z</dcterms:modified>
</cp:coreProperties>
</file>